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8"/>
  </p:notesMasterIdLst>
  <p:handoutMasterIdLst>
    <p:handoutMasterId r:id="rId19"/>
  </p:handoutMasterIdLst>
  <p:sldIdLst>
    <p:sldId id="300" r:id="rId6"/>
    <p:sldId id="304" r:id="rId7"/>
    <p:sldId id="286" r:id="rId8"/>
    <p:sldId id="287" r:id="rId9"/>
    <p:sldId id="288" r:id="rId10"/>
    <p:sldId id="305" r:id="rId11"/>
    <p:sldId id="289" r:id="rId12"/>
    <p:sldId id="301" r:id="rId13"/>
    <p:sldId id="290" r:id="rId14"/>
    <p:sldId id="292" r:id="rId15"/>
    <p:sldId id="295" r:id="rId16"/>
    <p:sldId id="302" r:id="rId17"/>
  </p:sldIdLst>
  <p:sldSz cx="12192000" cy="6858000"/>
  <p:notesSz cx="6858000" cy="9144000"/>
  <p:embeddedFontLst>
    <p:embeddedFont>
      <p:font typeface="KBH" panose="00000500000000000000" pitchFamily="2" charset="0"/>
      <p:regular r:id="rId20"/>
      <p:bold r:id="rId21"/>
      <p:italic r:id="rId22"/>
      <p:boldItalic r:id="rId23"/>
    </p:embeddedFont>
    <p:embeddedFont>
      <p:font typeface="KBH Black" panose="00000A00000000000000" pitchFamily="2" charset="0"/>
      <p:bold r:id="rId24"/>
      <p:boldItalic r:id="rId25"/>
    </p:embeddedFont>
    <p:embeddedFont>
      <p:font typeface="KBH Medium" panose="00000600000000000000" pitchFamily="2" charset="0"/>
      <p:regular r:id="rId26"/>
      <p:italic r:id="rId27"/>
    </p:embeddedFont>
    <p:embeddedFont>
      <p:font typeface="KBH Tekst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30/08/2024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30/08/2024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6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4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4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0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46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dk/indesign/user-guide.html/dk/indesign/using/exporting-publishing-pdf.u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x07@kk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medarbejder.kk.dk/artikel/fotopolitik-koebenhavns-kommu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c@christensengrafisk.d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christian@lasertryk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8" y="4350058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Grafisk materiale</a:t>
            </a:r>
            <a:br>
              <a:rPr lang="da-DK"/>
            </a:br>
            <a:endParaRPr lang="da-DK" sz="2400">
              <a:latin typeface="+mn-lt"/>
            </a:endParaRPr>
          </a:p>
          <a:p>
            <a:r>
              <a:rPr lang="da-DK" sz="2400">
                <a:latin typeface="+mn-lt"/>
              </a:rPr>
              <a:t>- FerieCamps farver, ikoner, logoer &amp; fotos</a:t>
            </a:r>
          </a:p>
        </p:txBody>
      </p:sp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60821"/>
          </a:xfrm>
        </p:spPr>
        <p:txBody>
          <a:bodyPr/>
          <a:lstStyle/>
          <a:p>
            <a:r>
              <a:rPr lang="da-DK"/>
              <a:t>Tjekliste til tryk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701579"/>
            <a:ext cx="10752002" cy="446863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Hvis I layouter i InDesign eller lign.:</a:t>
            </a:r>
          </a:p>
          <a:p>
            <a:pPr marL="0" indent="0">
              <a:buNone/>
            </a:pPr>
            <a:r>
              <a:rPr lang="da-DK" sz="1200" dirty="0"/>
              <a:t>Link til guide om klargøring af pdf’er fra InDesign til tryk:</a:t>
            </a:r>
          </a:p>
          <a:p>
            <a:pPr marL="0" indent="0">
              <a:buNone/>
            </a:pPr>
            <a:r>
              <a:rPr lang="da-DK" sz="1200" dirty="0">
                <a:hlinkClick r:id="rId3"/>
              </a:rPr>
              <a:t>https://helpx.adobe.com/dk/indesign/user-guide.html/dk/indesign/using/exporting-publishing-pdf.ug.html</a:t>
            </a:r>
            <a:r>
              <a:rPr lang="da-DK" sz="1200" dirty="0"/>
              <a:t> </a:t>
            </a:r>
          </a:p>
          <a:p>
            <a:pPr marL="0" indent="0">
              <a:buNone/>
            </a:pPr>
            <a:endParaRPr lang="da-DK" sz="800" dirty="0"/>
          </a:p>
          <a:p>
            <a:pPr lvl="1"/>
            <a:r>
              <a:rPr lang="da-DK" sz="1200" dirty="0"/>
              <a:t>Husk </a:t>
            </a:r>
            <a:r>
              <a:rPr lang="da-DK" sz="1200" dirty="0" err="1"/>
              <a:t>bleed</a:t>
            </a:r>
            <a:r>
              <a:rPr lang="da-DK" sz="1200" dirty="0"/>
              <a:t> (min 3mm ekstra til skæring efter print)</a:t>
            </a:r>
          </a:p>
          <a:p>
            <a:pPr lvl="1"/>
            <a:r>
              <a:rPr lang="da-DK" sz="1200" dirty="0"/>
              <a:t>Husk skæremærker</a:t>
            </a:r>
          </a:p>
          <a:p>
            <a:pPr lvl="1"/>
            <a:r>
              <a:rPr lang="da-DK" sz="1200" dirty="0"/>
              <a:t>Alle fotos skal være 300 </a:t>
            </a:r>
            <a:r>
              <a:rPr lang="da-DK" sz="1200" dirty="0" err="1"/>
              <a:t>dpi</a:t>
            </a:r>
            <a:endParaRPr lang="da-DK" sz="1200" dirty="0"/>
          </a:p>
          <a:p>
            <a:pPr marL="201812" lvl="1" indent="0">
              <a:buNone/>
            </a:pPr>
            <a:endParaRPr lang="da-DK" sz="1200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layouter i Word eller PowerPoint:</a:t>
            </a:r>
          </a:p>
          <a:p>
            <a:pPr lvl="1"/>
            <a:r>
              <a:rPr lang="da-DK" sz="1200" dirty="0"/>
              <a:t>Gem jeres fil som en pdf-fil</a:t>
            </a:r>
          </a:p>
          <a:p>
            <a:pPr marL="201812" lvl="1" indent="0">
              <a:buNone/>
            </a:pPr>
            <a:endParaRPr lang="da-DK" sz="1200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Send til tryk</a:t>
            </a:r>
          </a:p>
          <a:p>
            <a:pPr lvl="1"/>
            <a:r>
              <a:rPr lang="da-DK" sz="1200" dirty="0"/>
              <a:t>Jeres gemte pdf-filer</a:t>
            </a:r>
          </a:p>
          <a:p>
            <a:pPr lvl="1"/>
            <a:r>
              <a:rPr lang="da-DK" sz="1200" dirty="0"/>
              <a:t>Kørselsliste</a:t>
            </a:r>
            <a:r>
              <a:rPr lang="da-DK" dirty="0"/>
              <a:t>*</a:t>
            </a:r>
          </a:p>
          <a:p>
            <a:pPr marL="201812" lvl="1" indent="0">
              <a:buNone/>
            </a:pPr>
            <a:endParaRPr lang="da-DK" sz="800" dirty="0"/>
          </a:p>
          <a:p>
            <a:pPr marL="201812" lvl="1" indent="0">
              <a:buNone/>
            </a:pPr>
            <a:r>
              <a:rPr lang="da-DK" sz="1200" dirty="0"/>
              <a:t>*Se kørselslisten i denne mail, som I kan redigere efter jeres behov.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CD1948-706E-4A55-8C8E-C5F1989BF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338E1CCF-726F-1893-572F-12734860117C}"/>
              </a:ext>
            </a:extLst>
          </p:cNvPr>
          <p:cNvGrpSpPr/>
          <p:nvPr/>
        </p:nvGrpSpPr>
        <p:grpSpPr>
          <a:xfrm>
            <a:off x="8736677" y="2759825"/>
            <a:ext cx="2993585" cy="2693323"/>
            <a:chOff x="8089541" y="563826"/>
            <a:chExt cx="2987540" cy="1595309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24AC6CC1-1C0A-9442-8F53-60ADC6213E59}"/>
                </a:ext>
              </a:extLst>
            </p:cNvPr>
            <p:cNvSpPr txBox="1"/>
            <p:nvPr/>
          </p:nvSpPr>
          <p:spPr>
            <a:xfrm>
              <a:off x="8375073" y="687788"/>
              <a:ext cx="2702008" cy="12653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Formater:</a:t>
              </a:r>
            </a:p>
            <a:p>
              <a:r>
                <a:rPr lang="da-DK" sz="1200" dirty="0"/>
                <a:t>Vi plejer at få flyers trykt i dobbeltsidet A5-format. Programmet plejer vi at få trykt i A1-format, så det passer til jeres standere ude på jeres camps.</a:t>
              </a:r>
            </a:p>
            <a:p>
              <a:endParaRPr lang="da-DK" sz="1200" dirty="0"/>
            </a:p>
            <a:p>
              <a:r>
                <a:rPr lang="da-DK" sz="2000" dirty="0"/>
                <a:t>Papir:</a:t>
              </a:r>
            </a:p>
            <a:p>
              <a:r>
                <a:rPr lang="da-DK" sz="1200" dirty="0"/>
                <a:t>Det trykkeri I vælger vil hjælpe jer med at vælge hvilken kvalitet af papir i skal have trykt på.</a:t>
              </a:r>
            </a:p>
          </p:txBody>
        </p:sp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B45DD658-A980-12D3-2BC7-6C2455F3EC93}"/>
                </a:ext>
              </a:extLst>
            </p:cNvPr>
            <p:cNvSpPr/>
            <p:nvPr/>
          </p:nvSpPr>
          <p:spPr>
            <a:xfrm>
              <a:off x="8089541" y="563826"/>
              <a:ext cx="2987540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32072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  <a:endParaRPr lang="da-DK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 </a:t>
            </a:r>
            <a:r>
              <a:rPr lang="da-DK" dirty="0">
                <a:latin typeface="+mj-lt"/>
              </a:rPr>
              <a:t>Senest en måned før </a:t>
            </a:r>
            <a:r>
              <a:rPr lang="da-DK" dirty="0" err="1"/>
              <a:t>FerieCamp</a:t>
            </a:r>
            <a:r>
              <a:rPr lang="da-DK" dirty="0"/>
              <a:t> starter skal vi modtage jeres færdige layoutede program i pdf-format. Programmet lægges på </a:t>
            </a:r>
            <a:r>
              <a:rPr lang="da-DK" dirty="0" err="1"/>
              <a:t>FerieCamps</a:t>
            </a:r>
            <a:r>
              <a:rPr lang="da-DK" dirty="0"/>
              <a:t> hjemmeside og brugbyen.nu.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I samme omgang </a:t>
            </a:r>
            <a:r>
              <a:rPr lang="da-DK" dirty="0">
                <a:latin typeface="+mj-lt"/>
              </a:rPr>
              <a:t>skal vi også modtage jeres program i fritekst i Word. </a:t>
            </a:r>
            <a:r>
              <a:rPr lang="da-DK" dirty="0"/>
              <a:t>Teksten skal som minimum indeholde samme information som det layoutede program, og have en kort beskrivelse af aktivitetens indhold. </a:t>
            </a:r>
            <a:r>
              <a:rPr lang="da-DK" dirty="0">
                <a:latin typeface="+mj-lt"/>
              </a:rPr>
              <a:t>Det er et lovkrav, </a:t>
            </a:r>
            <a:r>
              <a:rPr lang="da-DK" dirty="0"/>
              <a:t>at information på vores hjemmeside skal kunne læses op af computeren (fx for folk med nedsat syn), hvilket ikke kan lade sig gøre i de layoutede programmer.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85DB42-8986-1B3D-A4AC-604991C79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Kontakt FerieCamp sekretariatet på 2033 7520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FerieCamps grafiske materiale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/>
              <a:t>Hvis I selv vil designe jeres programmer og flyers, må I stadig gerne gøre brug af FerieCamps visuelle udtryk (farver, ikoner, frise og fotos), men det er ikke et krav.</a:t>
            </a:r>
          </a:p>
          <a:p>
            <a:r>
              <a:rPr lang="da-DK"/>
              <a:t>På de næste slides ser I et udvalg af hvilke farver, ikoner og friser I har mulighed for at gøre brug af.</a:t>
            </a:r>
          </a:p>
          <a:p>
            <a:endParaRPr lang="da-DK"/>
          </a:p>
          <a:p>
            <a:pPr marL="390525" lvl="1" indent="0">
              <a:buNone/>
            </a:pPr>
            <a:endParaRPr lang="da-DK"/>
          </a:p>
          <a:p>
            <a:pPr marL="390525" lvl="1" indent="0">
              <a:buNone/>
            </a:pP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Farver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BFE3475-CFE5-433F-86B1-26599933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98" y="2188907"/>
            <a:ext cx="5854962" cy="3944937"/>
          </a:xfr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49B1CA3-AB18-4825-BB0A-5747227D1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56" y="2719569"/>
            <a:ext cx="3348926" cy="396719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7636A32-8805-4460-85E0-B95A93EBDD16}"/>
              </a:ext>
            </a:extLst>
          </p:cNvPr>
          <p:cNvSpPr txBox="1"/>
          <p:nvPr/>
        </p:nvSpPr>
        <p:spPr>
          <a:xfrm>
            <a:off x="7728156" y="2174438"/>
            <a:ext cx="217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latin typeface="+mj-lt"/>
              </a:rPr>
              <a:t>Gradienter</a:t>
            </a:r>
            <a:endParaRPr lang="da-DK" sz="2000" err="1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054E33-3D85-41F8-9811-D8F3AA86B2A5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Brug RGB farvekoderne hvis i skal bruge farverne til web</a:t>
            </a:r>
          </a:p>
          <a:p>
            <a:r>
              <a:rPr lang="da-DK" sz="1100"/>
              <a:t>Brug CMYK farvekoderne hvis i skal bruge farverne til tryk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7D6394-20FF-18DA-58D7-DF8A1C740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22229"/>
          </a:xfrm>
        </p:spPr>
        <p:txBody>
          <a:bodyPr/>
          <a:lstStyle/>
          <a:p>
            <a:r>
              <a:rPr lang="da-DK"/>
              <a:t>Ikoner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F5630A-C966-4AC9-8591-DF68E90B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9" y="2970345"/>
            <a:ext cx="580008" cy="7968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B3B530F-2CEE-439A-983D-A4806E9B7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25" y="2970344"/>
            <a:ext cx="701624" cy="79683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C52A5C7-074B-4D8A-89D3-BB06EC03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970346"/>
            <a:ext cx="524477" cy="79683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A560C65-AB18-4B38-B669-E69EB756A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56" y="2970344"/>
            <a:ext cx="693565" cy="79683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9254857-18A4-4115-BF8E-442086027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9" y="2970347"/>
            <a:ext cx="664109" cy="79683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D8F8D15-54DE-43B7-947A-730F7AC62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9" y="2970345"/>
            <a:ext cx="738506" cy="79683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01A7F7CA-45ED-402B-B369-F6BF0E77F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37" y="2970344"/>
            <a:ext cx="701534" cy="796835"/>
          </a:xfrm>
          <a:prstGeom prst="rect">
            <a:avLst/>
          </a:prstGeom>
        </p:spPr>
      </p:pic>
      <p:pic>
        <p:nvPicPr>
          <p:cNvPr id="21" name="Billede 20" descr="Et billede, der indeholder skilt, stop, gade, tegning&#10;&#10;Automatisk genereret beskrivelse">
            <a:extLst>
              <a:ext uri="{FF2B5EF4-FFF2-40B4-BE49-F238E27FC236}">
                <a16:creationId xmlns:a16="http://schemas.microsoft.com/office/drawing/2014/main" id="{CDF59C60-E4B1-4CC2-97D2-27A2D8BA3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03" y="2970345"/>
            <a:ext cx="649710" cy="79683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537EB410-A0C2-452D-BB1A-E13488DE2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98" y="2970344"/>
            <a:ext cx="743628" cy="796835"/>
          </a:xfrm>
          <a:prstGeom prst="rect">
            <a:avLst/>
          </a:prstGeom>
        </p:spPr>
      </p:pic>
      <p:pic>
        <p:nvPicPr>
          <p:cNvPr id="25" name="Billede 24" descr="Et billede, der indeholder skilt, stop, gade, trafik&#10;&#10;Automatisk genereret beskrivelse">
            <a:extLst>
              <a:ext uri="{FF2B5EF4-FFF2-40B4-BE49-F238E27FC236}">
                <a16:creationId xmlns:a16="http://schemas.microsoft.com/office/drawing/2014/main" id="{AD4E8624-7CCD-4ADF-BCFB-541CA0393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01" y="2970344"/>
            <a:ext cx="672529" cy="796835"/>
          </a:xfrm>
          <a:prstGeom prst="rect">
            <a:avLst/>
          </a:prstGeom>
        </p:spPr>
      </p:pic>
      <p:pic>
        <p:nvPicPr>
          <p:cNvPr id="27" name="Billede 26" descr="Et billede, der indeholder skildpadde, reptil, værelse, side om side&#10;&#10;Automatisk genereret beskrivelse">
            <a:extLst>
              <a:ext uri="{FF2B5EF4-FFF2-40B4-BE49-F238E27FC236}">
                <a16:creationId xmlns:a16="http://schemas.microsoft.com/office/drawing/2014/main" id="{590B38EB-D34A-4F92-AF2D-E1B10A3758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9" y="4169916"/>
            <a:ext cx="797473" cy="796835"/>
          </a:xfrm>
          <a:prstGeom prst="rect">
            <a:avLst/>
          </a:prstGeom>
        </p:spPr>
      </p:pic>
      <p:pic>
        <p:nvPicPr>
          <p:cNvPr id="29" name="Billede 28" descr="Et billede, der indeholder udendørs, wire, stående, cykel&#10;&#10;Automatisk genereret beskrivelse">
            <a:extLst>
              <a:ext uri="{FF2B5EF4-FFF2-40B4-BE49-F238E27FC236}">
                <a16:creationId xmlns:a16="http://schemas.microsoft.com/office/drawing/2014/main" id="{C081C6B6-86FC-4BFF-A0BE-62AE002AA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37" y="4169916"/>
            <a:ext cx="796835" cy="79683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AC7D80D-B6F4-4558-A1C7-8F4C24C615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37" y="4169915"/>
            <a:ext cx="793799" cy="79683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544A2182-D844-497C-B888-60D1AB4A43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0" y="4166645"/>
            <a:ext cx="882977" cy="737462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D5A72E3A-3CA8-4BF0-A1FA-A64894FDDC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70" y="4166646"/>
            <a:ext cx="1097412" cy="737461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E3288F45-D86F-4C1A-8A14-D2B2BB8791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4" y="4071809"/>
            <a:ext cx="832464" cy="832298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787FDD0-B38C-44FA-B5EB-E008E8E2DB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75" y="4111522"/>
            <a:ext cx="832464" cy="796835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8B88FD09-69BB-42AF-8A4A-07772831BD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07" y="4386128"/>
            <a:ext cx="1045295" cy="522229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575B0F-F09A-4EB7-A621-3CBCA1CD19ED}"/>
              </a:ext>
            </a:extLst>
          </p:cNvPr>
          <p:cNvSpPr txBox="1">
            <a:spLocks/>
          </p:cNvSpPr>
          <p:nvPr/>
        </p:nvSpPr>
        <p:spPr>
          <a:xfrm>
            <a:off x="719998" y="1470002"/>
            <a:ext cx="9494046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ikonerne kan I enten:</a:t>
            </a:r>
          </a:p>
          <a:p>
            <a:pPr lvl="1"/>
            <a:r>
              <a:rPr lang="da-DK" sz="900"/>
              <a:t>Højreklikke på et ikon og vælge ”gem som” funktionen</a:t>
            </a:r>
          </a:p>
          <a:p>
            <a:pPr lvl="1"/>
            <a:r>
              <a:rPr lang="da-DK" sz="900"/>
              <a:t>Eller kopiere ikonet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DE7B9-0600-E1C7-AA8C-9A1776B6AD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2211" y="4790336"/>
            <a:ext cx="2291681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334315-431E-4768-8319-BF1DA09C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725" y="2530946"/>
            <a:ext cx="7889966" cy="6661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Frisen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453723-9860-421A-B3C7-E5CB45B99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725" y="3400093"/>
            <a:ext cx="6627223" cy="668889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9A7E91AC-9143-4E03-93DA-1BBF39E4B128}"/>
              </a:ext>
            </a:extLst>
          </p:cNvPr>
          <p:cNvSpPr txBox="1">
            <a:spLocks/>
          </p:cNvSpPr>
          <p:nvPr/>
        </p:nvSpPr>
        <p:spPr>
          <a:xfrm>
            <a:off x="635725" y="4308441"/>
            <a:ext cx="10752002" cy="3793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/>
              <a:t>Logoer</a:t>
            </a:r>
            <a:endParaRPr lang="da-DK" sz="28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4780965"/>
            <a:ext cx="1452946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7332" y="5068222"/>
            <a:ext cx="781050" cy="809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9435" y="5068222"/>
            <a:ext cx="781050" cy="8096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4253" y="5033876"/>
            <a:ext cx="1807599" cy="90001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6365861"/>
            <a:ext cx="1854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B7D917-016B-4841-A7FD-0EB11E238F92}"/>
              </a:ext>
            </a:extLst>
          </p:cNvPr>
          <p:cNvSpPr txBox="1">
            <a:spLocks/>
          </p:cNvSpPr>
          <p:nvPr/>
        </p:nvSpPr>
        <p:spPr>
          <a:xfrm>
            <a:off x="719998" y="1387085"/>
            <a:ext cx="11010264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frisen og loget kan I enten:</a:t>
            </a:r>
          </a:p>
          <a:p>
            <a:pPr lvl="1"/>
            <a:r>
              <a:rPr lang="da-DK" sz="900"/>
              <a:t>Højreklikke på objektet og vælge ”gem som” funktionen</a:t>
            </a:r>
          </a:p>
          <a:p>
            <a:pPr lvl="1"/>
            <a:r>
              <a:rPr lang="da-DK" sz="900"/>
              <a:t>Eller kopiere objektet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5725" y="5033875"/>
            <a:ext cx="1817535" cy="9049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2FF1046-584D-6D45-933D-C2A845B0F0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CC8CF54-DC36-2E53-6DDB-5C51D228B3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13429" y="5116782"/>
            <a:ext cx="1160947" cy="7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134EBAB-E08F-50BF-20E4-AE7A0651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0335B43-E2CC-BE87-57BE-F09CF8FFBF77}"/>
              </a:ext>
            </a:extLst>
          </p:cNvPr>
          <p:cNvSpPr/>
          <p:nvPr/>
        </p:nvSpPr>
        <p:spPr>
          <a:xfrm>
            <a:off x="4642537" y="3429000"/>
            <a:ext cx="3516014" cy="2440346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2FEF48-E351-6A35-B6A1-969FE7B9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Social Media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B8DABE27-2BF3-F440-5DAB-0F01FE18FA6C}"/>
              </a:ext>
            </a:extLst>
          </p:cNvPr>
          <p:cNvSpPr txBox="1">
            <a:spLocks/>
          </p:cNvSpPr>
          <p:nvPr/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KBH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873C9-BF5D-4A9A-BB31-45BBB7BABAF7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" name="Billede 9" descr="Et billede, der indeholder tekst, skilt, udendørs&#10;&#10;Automatisk genereret beskrivelse">
            <a:extLst>
              <a:ext uri="{FF2B5EF4-FFF2-40B4-BE49-F238E27FC236}">
                <a16:creationId xmlns:a16="http://schemas.microsoft.com/office/drawing/2014/main" id="{150E7F0C-CBD6-C0F2-F889-FDD06D215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3607816"/>
            <a:ext cx="3313453" cy="213924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351667D-9430-973C-9455-6D791545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68D71F0-6B58-46AC-B41E-9F34ABCF25B6}"/>
              </a:ext>
            </a:extLst>
          </p:cNvPr>
          <p:cNvSpPr txBox="1"/>
          <p:nvPr/>
        </p:nvSpPr>
        <p:spPr>
          <a:xfrm>
            <a:off x="719998" y="1865679"/>
            <a:ext cx="7438553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100" dirty="0"/>
              <a:t>For at bruge social media ikoner kan I enten: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900" dirty="0"/>
              <a:t>Højreklikke på objektet og vælge ”gem som” funktionen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900" dirty="0"/>
              <a:t>Eller kopiere objektet (</a:t>
            </a:r>
            <a:r>
              <a:rPr lang="da-DK" sz="900" dirty="0" err="1"/>
              <a:t>ctrl+c</a:t>
            </a:r>
            <a:r>
              <a:rPr lang="da-DK" sz="900" dirty="0"/>
              <a:t>) og indsætte (</a:t>
            </a:r>
            <a:r>
              <a:rPr lang="da-DK" sz="900" dirty="0" err="1"/>
              <a:t>ctrl+v</a:t>
            </a:r>
            <a:r>
              <a:rPr lang="da-DK" sz="900" dirty="0"/>
              <a:t>) i jeres eget dokument</a:t>
            </a:r>
            <a:endParaRPr lang="da-DK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100" dirty="0"/>
              <a:t>Skal ikonerne bruges i andre farver eller </a:t>
            </a:r>
            <a:r>
              <a:rPr lang="da-DK" sz="1100" dirty="0" err="1"/>
              <a:t>fil-formater</a:t>
            </a:r>
            <a:r>
              <a:rPr lang="da-DK" sz="1100" dirty="0"/>
              <a:t> end givet her, så kontakt </a:t>
            </a:r>
            <a:r>
              <a:rPr lang="da-DK" sz="1100" dirty="0" err="1"/>
              <a:t>FerieCamp</a:t>
            </a:r>
            <a:r>
              <a:rPr lang="da-DK" sz="1100" dirty="0"/>
              <a:t> sekretariatet.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D579AB-026A-B34B-F499-9153B55AB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3157" y="3607816"/>
            <a:ext cx="3214774" cy="21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fotos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7372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På </a:t>
            </a:r>
            <a:r>
              <a:rPr lang="da-DK" dirty="0" err="1"/>
              <a:t>FerieCamp</a:t>
            </a:r>
            <a:r>
              <a:rPr lang="da-DK" dirty="0"/>
              <a:t> har vi et fotobibliotek, som I er velkommen til at gøre brug af *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bruger jeres egne fotos, skal I huske at have samtykkeerklæringer på </a:t>
            </a:r>
            <a:r>
              <a:rPr lang="da-DK" b="1" dirty="0">
                <a:latin typeface="+mj-lt"/>
              </a:rPr>
              <a:t>ALLE</a:t>
            </a:r>
            <a:r>
              <a:rPr lang="da-DK" dirty="0"/>
              <a:t> de personer, der kan genkendes på billederne**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* Kontakt Amalie Vognsen på </a:t>
            </a:r>
            <a:r>
              <a:rPr lang="da-DK" sz="1200" u="sng" dirty="0">
                <a:hlinkClick r:id="rId3"/>
              </a:rPr>
              <a:t>cx07@kk.dk</a:t>
            </a:r>
            <a:r>
              <a:rPr lang="da-DK" sz="1200" u="sng" dirty="0"/>
              <a:t> </a:t>
            </a:r>
            <a:r>
              <a:rPr lang="da-DK" sz="1200" dirty="0"/>
              <a:t>hvis I ønsker at få tilsendt billeder.</a:t>
            </a:r>
          </a:p>
          <a:p>
            <a:pPr marL="0" indent="0">
              <a:buNone/>
            </a:pPr>
            <a:r>
              <a:rPr lang="da-DK" sz="1200" dirty="0"/>
              <a:t>Kom gerne med ønsker til motivet, så vi kan sende jer relevante eksempler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** I kan læse guiden om samtykkeerklæring via dette link </a:t>
            </a:r>
            <a:r>
              <a:rPr lang="da-DK" sz="1200" dirty="0">
                <a:hlinkClick r:id="rId4"/>
              </a:rPr>
              <a:t>https://medarbejder.kk.dk/artikel/fotopolitik-koebenhavns-kommune</a:t>
            </a:r>
            <a:r>
              <a:rPr lang="da-DK" sz="1200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29044-7DBD-A5FB-B74E-97BBF0D09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8</a:t>
            </a:fld>
            <a:endParaRPr lang="da-DK" noProof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DAF29581-99C3-4EE1-B660-A5B30D06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350058"/>
            <a:ext cx="10752002" cy="1082342"/>
          </a:xfrm>
        </p:spPr>
        <p:txBody>
          <a:bodyPr/>
          <a:lstStyle/>
          <a:p>
            <a:r>
              <a:rPr lang="da-DK"/>
              <a:t>Send til tryk</a:t>
            </a:r>
            <a:br>
              <a:rPr lang="da-DK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Tjekliste, kørsel af materiale &amp; deadlines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20D7FA-CC84-5944-D3AD-93EA1C5A7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Tryk og kørsel af materiale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 står selv for at få trykt jeres programmer og flyers, samt at få det distribueret bredt ud i jeres lokalområde. Vi anbefaler nedenstående trykkerier, men det er selvfølgelig op til jer, hvor I vil få jeres materialer trykt.</a:t>
            </a:r>
          </a:p>
          <a:p>
            <a:pPr marL="0" indent="0">
              <a:buNone/>
            </a:pPr>
            <a:r>
              <a:rPr lang="da-DK" sz="1600" i="1" dirty="0"/>
              <a:t>OBS! </a:t>
            </a:r>
            <a:r>
              <a:rPr lang="da-DK" sz="1600" i="1" dirty="0" err="1"/>
              <a:t>FerieCamp</a:t>
            </a:r>
            <a:r>
              <a:rPr lang="da-DK" sz="1600" i="1" dirty="0"/>
              <a:t> trykker generelle plakater som sendes bredt ud i byen.</a:t>
            </a:r>
          </a:p>
          <a:p>
            <a:pPr marL="0" indent="0">
              <a:buNone/>
            </a:pPr>
            <a:endParaRPr lang="da-DK" sz="1050" dirty="0"/>
          </a:p>
          <a:p>
            <a:r>
              <a:rPr lang="da-DK" dirty="0"/>
              <a:t>Anbefalede trykkerier:</a:t>
            </a:r>
          </a:p>
          <a:p>
            <a:pPr lvl="1"/>
            <a:r>
              <a:rPr lang="da-DK" dirty="0"/>
              <a:t>Christensen Grafisk</a:t>
            </a:r>
          </a:p>
          <a:p>
            <a:pPr marL="447675" lvl="2" indent="0">
              <a:buNone/>
            </a:pPr>
            <a:r>
              <a:rPr lang="da-DK" sz="1200" dirty="0"/>
              <a:t>Kontakt Jan Christensen på tlf. 35 36 01 44, mobil: 26 25 41 90 eller mail </a:t>
            </a:r>
            <a:r>
              <a:rPr lang="da-DK" sz="1200" dirty="0">
                <a:hlinkClick r:id="rId3"/>
              </a:rPr>
              <a:t>jc@christensengrafisk.dk</a:t>
            </a:r>
            <a:endParaRPr lang="da-DK" sz="1200" dirty="0"/>
          </a:p>
          <a:p>
            <a:pPr lvl="1"/>
            <a:r>
              <a:rPr lang="da-DK" dirty="0"/>
              <a:t>Lasertryk</a:t>
            </a:r>
          </a:p>
          <a:p>
            <a:pPr marL="447675" lvl="2" indent="0">
              <a:buNone/>
            </a:pPr>
            <a:r>
              <a:rPr lang="da-DK" sz="1200" dirty="0"/>
              <a:t>Kontakt Christian Kjærgaard på mail </a:t>
            </a:r>
            <a:r>
              <a:rPr lang="da-DK" sz="1200" dirty="0">
                <a:hlinkClick r:id="rId4"/>
              </a:rPr>
              <a:t>christian@lasertryk.dk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686D1E-ACA7-134D-2C88-E467896E7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9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96619-BE46-41B7-A178-EB33B54017DB}"/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808</Words>
  <Application>Microsoft Office PowerPoint</Application>
  <PresentationFormat>Widescreen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KBH Black</vt:lpstr>
      <vt:lpstr>KBH Tekst</vt:lpstr>
      <vt:lpstr>KBH</vt:lpstr>
      <vt:lpstr>KBH Medium</vt:lpstr>
      <vt:lpstr>Arial</vt:lpstr>
      <vt:lpstr>Blank</vt:lpstr>
      <vt:lpstr>UK Blank</vt:lpstr>
      <vt:lpstr>PowerPoint-præsentation</vt:lpstr>
      <vt:lpstr>Brug af FerieCamps grafiske materiale</vt:lpstr>
      <vt:lpstr>Farver</vt:lpstr>
      <vt:lpstr>Ikoner</vt:lpstr>
      <vt:lpstr>Frisen</vt:lpstr>
      <vt:lpstr>Social Media</vt:lpstr>
      <vt:lpstr>Brug af fotos</vt:lpstr>
      <vt:lpstr>Send til tryk  - Tjekliste, kørsel af materiale &amp; deadlines</vt:lpstr>
      <vt:lpstr>Tryk og kørsel af materiale</vt:lpstr>
      <vt:lpstr>Tjekliste til tryk</vt:lpstr>
      <vt:lpstr>Deadlines</vt:lpstr>
      <vt:lpstr>Brug for hjælp?  - Kontakt FerieCamp sekretariatet på 2033 7520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Nanna Kirkegaard</cp:lastModifiedBy>
  <cp:revision>3</cp:revision>
  <dcterms:created xsi:type="dcterms:W3CDTF">2020-11-18T09:13:38Z</dcterms:created>
  <dcterms:modified xsi:type="dcterms:W3CDTF">2024-08-30T11:15:45Z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