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3"/>
  </p:notesMasterIdLst>
  <p:handoutMasterIdLst>
    <p:handoutMasterId r:id="rId14"/>
  </p:handoutMasterIdLst>
  <p:sldIdLst>
    <p:sldId id="300" r:id="rId6"/>
    <p:sldId id="304" r:id="rId7"/>
    <p:sldId id="286" r:id="rId8"/>
    <p:sldId id="288" r:id="rId9"/>
    <p:sldId id="306" r:id="rId10"/>
    <p:sldId id="289" r:id="rId11"/>
    <p:sldId id="302" r:id="rId12"/>
  </p:sldIdLst>
  <p:sldSz cx="12192000" cy="6858000"/>
  <p:notesSz cx="6858000" cy="9144000"/>
  <p:embeddedFontLst>
    <p:embeddedFont>
      <p:font typeface="KBH" panose="00000500000000000000" pitchFamily="2" charset="0"/>
      <p:regular r:id="rId15"/>
      <p:bold r:id="rId16"/>
      <p:italic r:id="rId17"/>
      <p:boldItalic r:id="rId18"/>
    </p:embeddedFont>
    <p:embeddedFont>
      <p:font typeface="KBH Black" panose="00000A00000000000000" pitchFamily="2" charset="0"/>
      <p:bold r:id="rId19"/>
      <p:boldItalic r:id="rId20"/>
    </p:embeddedFont>
    <p:embeddedFont>
      <p:font typeface="KBH Medium" panose="00000600000000000000" pitchFamily="2" charset="0"/>
      <p:regular r:id="rId21"/>
      <p:italic r:id="rId22"/>
    </p:embeddedFont>
    <p:embeddedFont>
      <p:font typeface="KBH Teks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C307"/>
    <a:srgbClr val="E95C30"/>
    <a:srgbClr val="C01F27"/>
    <a:srgbClr val="E7372B"/>
    <a:srgbClr val="F28C2D"/>
    <a:srgbClr val="467446"/>
    <a:srgbClr val="7DBF7A"/>
    <a:srgbClr val="000D2E"/>
    <a:srgbClr val="2E367F"/>
    <a:srgbClr val="BA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569FB-E668-4CA0-8E10-4551C4EEBD81}" v="1" dt="2026-02-25T11:53:42.65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DBBCB6-B90D-4D1F-A4BE-C4D2070868D1}"/>
    <pc:docChg chg="undo custSel addSld delSld modSld">
      <pc:chgData name="Josefine Sacha Johansen" userId="0657ae30-8e6e-489d-ac3b-9e71bbd5a6c7" providerId="ADAL" clId="{DADBBCB6-B90D-4D1F-A4BE-C4D2070868D1}" dt="2026-02-25T11:55:19.443" v="810" actId="1076"/>
      <pc:docMkLst>
        <pc:docMk/>
      </pc:docMkLst>
      <pc:sldChg chg="addSp delSp modSp mod setBg">
        <pc:chgData name="Josefine Sacha Johansen" userId="0657ae30-8e6e-489d-ac3b-9e71bbd5a6c7" providerId="ADAL" clId="{DADBBCB6-B90D-4D1F-A4BE-C4D2070868D1}" dt="2026-02-25T11:55:19.443" v="810" actId="1076"/>
        <pc:sldMkLst>
          <pc:docMk/>
          <pc:sldMk cId="2774435259" sldId="300"/>
        </pc:sldMkLst>
        <pc:spChg chg="add mod">
          <ac:chgData name="Josefine Sacha Johansen" userId="0657ae30-8e6e-489d-ac3b-9e71bbd5a6c7" providerId="ADAL" clId="{DADBBCB6-B90D-4D1F-A4BE-C4D2070868D1}" dt="2026-02-25T11:55:19.443" v="810" actId="1076"/>
          <ac:spMkLst>
            <pc:docMk/>
            <pc:sldMk cId="2774435259" sldId="300"/>
            <ac:spMk id="2" creationId="{72E919B5-0AB0-70D4-3D9F-D41252EBEB94}"/>
          </ac:spMkLst>
        </pc:spChg>
        <pc:spChg chg="mod">
          <ac:chgData name="Josefine Sacha Johansen" userId="0657ae30-8e6e-489d-ac3b-9e71bbd5a6c7" providerId="ADAL" clId="{DADBBCB6-B90D-4D1F-A4BE-C4D2070868D1}" dt="2026-02-25T11:55:01.046" v="802" actId="1035"/>
          <ac:spMkLst>
            <pc:docMk/>
            <pc:sldMk cId="2774435259" sldId="300"/>
            <ac:spMk id="8" creationId="{70474B17-AC20-43BB-B93A-32EA3784134F}"/>
          </ac:spMkLst>
        </pc:spChg>
      </pc:sldChg>
      <pc:sldChg chg="modSp mod">
        <pc:chgData name="Josefine Sacha Johansen" userId="0657ae30-8e6e-489d-ac3b-9e71bbd5a6c7" providerId="ADAL" clId="{DADBBCB6-B90D-4D1F-A4BE-C4D2070868D1}" dt="2026-02-23T09:57:07.325" v="639" actId="1076"/>
        <pc:sldMkLst>
          <pc:docMk/>
          <pc:sldMk cId="2154612337" sldId="306"/>
        </pc:sldMkLst>
        <pc:picChg chg="mod">
          <ac:chgData name="Josefine Sacha Johansen" userId="0657ae30-8e6e-489d-ac3b-9e71bbd5a6c7" providerId="ADAL" clId="{DADBBCB6-B90D-4D1F-A4BE-C4D2070868D1}" dt="2026-02-23T09:57:07.325" v="639" actId="1076"/>
          <ac:picMkLst>
            <pc:docMk/>
            <pc:sldMk cId="2154612337" sldId="306"/>
            <ac:picMk id="21" creationId="{99DBD552-8586-0636-7373-17565CA5FE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23/02/2026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85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66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45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23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5.svg"/><Relationship Id="rId4" Type="http://schemas.openxmlformats.org/officeDocument/2006/relationships/image" Target="../media/image12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kk.dk/downlo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560@kk.dk" TargetMode="Externa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hyperlink" Target="https://medarbejder.kk.dk/artikel/fotopolitik-koebenhavns-kommune" TargetMode="External"/><Relationship Id="rId4" Type="http://schemas.openxmlformats.org/officeDocument/2006/relationships/hyperlink" Target="mailto:CX07@kk.d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70474B17-AC20-43BB-B93A-32EA3784134F}"/>
              </a:ext>
            </a:extLst>
          </p:cNvPr>
          <p:cNvSpPr txBox="1">
            <a:spLocks/>
          </p:cNvSpPr>
          <p:nvPr/>
        </p:nvSpPr>
        <p:spPr>
          <a:xfrm>
            <a:off x="719999" y="4206936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Styleguide</a:t>
            </a:r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ED2007-CA63-A3A0-3BA0-8866B62F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102" y="5654040"/>
            <a:ext cx="1326238" cy="66312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2E919B5-0AB0-70D4-3D9F-D41252EBEB94}"/>
              </a:ext>
            </a:extLst>
          </p:cNvPr>
          <p:cNvSpPr txBox="1">
            <a:spLocks/>
          </p:cNvSpPr>
          <p:nvPr/>
        </p:nvSpPr>
        <p:spPr>
          <a:xfrm>
            <a:off x="616631" y="5111298"/>
            <a:ext cx="10752001" cy="720723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 err="1"/>
              <a:t>FerieCamps</a:t>
            </a:r>
            <a:r>
              <a:rPr lang="da-DK" dirty="0"/>
              <a:t> farver, logo, skrifttype &amp; fotos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43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FerieCamps grafiske materiale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 dirty="0"/>
              <a:t>Hvis I selv vil designe jeres programmer og flyers, må I gerne gøre brug af </a:t>
            </a:r>
            <a:r>
              <a:rPr lang="da-DK" dirty="0" err="1"/>
              <a:t>FerieCamps</a:t>
            </a:r>
            <a:r>
              <a:rPr lang="da-DK" dirty="0"/>
              <a:t> visuelle udtryk (farver, ikoner, frise og fotos), men det er ikke et krav.</a:t>
            </a:r>
          </a:p>
          <a:p>
            <a:r>
              <a:rPr lang="da-DK" dirty="0"/>
              <a:t>På de næste slides ser I et udvalg af hvilke farver, ikoner og friser I har mulighed for at gøre brug af.</a:t>
            </a:r>
          </a:p>
          <a:p>
            <a:endParaRPr lang="da-DK" dirty="0"/>
          </a:p>
          <a:p>
            <a:pPr marL="390525" lvl="1" indent="0">
              <a:buNone/>
            </a:pPr>
            <a:endParaRPr lang="da-DK" dirty="0"/>
          </a:p>
          <a:p>
            <a:pPr marL="390525" lvl="1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Farver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7636A32-8805-4460-85E0-B95A93EBDD16}"/>
              </a:ext>
            </a:extLst>
          </p:cNvPr>
          <p:cNvSpPr txBox="1"/>
          <p:nvPr/>
        </p:nvSpPr>
        <p:spPr>
          <a:xfrm>
            <a:off x="8046493" y="1545613"/>
            <a:ext cx="2172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err="1">
                <a:latin typeface="+mj-lt"/>
              </a:rPr>
              <a:t>Gradienter</a:t>
            </a:r>
            <a:endParaRPr lang="da-DK" sz="2000" dirty="0"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E7D6394-20FF-18DA-58D7-DF8A1C740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ABD0019-461C-2F2C-25A7-85B14D325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94" y="3811863"/>
            <a:ext cx="950301" cy="134028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6A690A4-73D2-5837-886B-3A0E2E11F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62" y="3811863"/>
            <a:ext cx="950301" cy="134663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2F90F76-0ACA-5EA5-4E74-5CB9D3357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80" y="3811862"/>
            <a:ext cx="952166" cy="134663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4A440B0A-1EC7-87E8-65DB-BA0C67D69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93" y="2209804"/>
            <a:ext cx="950301" cy="1383460"/>
          </a:xfrm>
          <a:prstGeom prst="rect">
            <a:avLst/>
          </a:prstGeom>
        </p:spPr>
      </p:pic>
      <p:pic>
        <p:nvPicPr>
          <p:cNvPr id="18" name="Billede 17" descr="Et billede, der indeholder grøn&#10;&#10;AI-genereret indhold kan være ukorrekt.">
            <a:extLst>
              <a:ext uri="{FF2B5EF4-FFF2-40B4-BE49-F238E27FC236}">
                <a16:creationId xmlns:a16="http://schemas.microsoft.com/office/drawing/2014/main" id="{BD6746E2-7D59-BAB6-787B-6E9A067F45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62" y="2209804"/>
            <a:ext cx="950301" cy="138346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6DBEB0BF-B2D4-3042-7EE3-6BDA0549AD1D}"/>
              </a:ext>
            </a:extLst>
          </p:cNvPr>
          <p:cNvSpPr/>
          <p:nvPr/>
        </p:nvSpPr>
        <p:spPr>
          <a:xfrm>
            <a:off x="2076712" y="4876907"/>
            <a:ext cx="1042517" cy="933650"/>
          </a:xfrm>
          <a:prstGeom prst="rect">
            <a:avLst/>
          </a:prstGeom>
          <a:solidFill>
            <a:srgbClr val="FDC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C843943C-C21A-D790-A798-444C0905E8D7}"/>
              </a:ext>
            </a:extLst>
          </p:cNvPr>
          <p:cNvSpPr txBox="1"/>
          <p:nvPr/>
        </p:nvSpPr>
        <p:spPr>
          <a:xfrm>
            <a:off x="1929832" y="5882392"/>
            <a:ext cx="1336278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FERIECAMP GUL</a:t>
            </a:r>
          </a:p>
          <a:p>
            <a:pPr algn="ctr"/>
            <a:r>
              <a:rPr lang="da-DK" sz="800" b="1" dirty="0"/>
              <a:t>&amp; SOMMER GUL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253 G: 195 B: 7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0% M: 25% Y: 93% K: 0%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20C0D504-C93E-5484-3BD0-2522E5F85A07}"/>
              </a:ext>
            </a:extLst>
          </p:cNvPr>
          <p:cNvSpPr txBox="1"/>
          <p:nvPr/>
        </p:nvSpPr>
        <p:spPr>
          <a:xfrm>
            <a:off x="617191" y="2545498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KBH BLÅ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0 G: 13 B: 46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100% M: 70% Y: 0% K: 85%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FEDC72E-B209-1A51-554C-A93A5AF39FCF}"/>
              </a:ext>
            </a:extLst>
          </p:cNvPr>
          <p:cNvSpPr/>
          <p:nvPr/>
        </p:nvSpPr>
        <p:spPr>
          <a:xfrm>
            <a:off x="764071" y="1540013"/>
            <a:ext cx="1042517" cy="933650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1B862C3-7422-E148-9C44-077871D38F42}"/>
              </a:ext>
            </a:extLst>
          </p:cNvPr>
          <p:cNvSpPr/>
          <p:nvPr/>
        </p:nvSpPr>
        <p:spPr>
          <a:xfrm>
            <a:off x="767628" y="3214574"/>
            <a:ext cx="1042517" cy="933650"/>
          </a:xfrm>
          <a:prstGeom prst="rect">
            <a:avLst/>
          </a:prstGeom>
          <a:solidFill>
            <a:srgbClr val="BAC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0D33AD98-C97D-D187-BCBA-BBBEFD7E25EF}"/>
              </a:ext>
            </a:extLst>
          </p:cNvPr>
          <p:cNvSpPr txBox="1"/>
          <p:nvPr/>
        </p:nvSpPr>
        <p:spPr>
          <a:xfrm>
            <a:off x="597028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VINTER LYSEBLÅ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186 G: 207 B: 231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31% M: 13% Y: 4% K: 0%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BD025428-9344-647E-3863-EAF57F5AA0FD}"/>
              </a:ext>
            </a:extLst>
          </p:cNvPr>
          <p:cNvSpPr txBox="1"/>
          <p:nvPr/>
        </p:nvSpPr>
        <p:spPr>
          <a:xfrm>
            <a:off x="1885925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VINTER MØRKEBLÅ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46 G: 54 B: 127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98% M: 89% Y: 14% K: 2%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B35D9B39-97DA-8BEF-BD26-EDF022E95F87}"/>
              </a:ext>
            </a:extLst>
          </p:cNvPr>
          <p:cNvSpPr/>
          <p:nvPr/>
        </p:nvSpPr>
        <p:spPr>
          <a:xfrm>
            <a:off x="2034071" y="3214574"/>
            <a:ext cx="1042517" cy="933650"/>
          </a:xfrm>
          <a:prstGeom prst="rect">
            <a:avLst/>
          </a:prstGeom>
          <a:solidFill>
            <a:srgbClr val="2E3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5CB84F2D-414B-A21E-93CB-E43CFDCA3C4F}"/>
              </a:ext>
            </a:extLst>
          </p:cNvPr>
          <p:cNvSpPr/>
          <p:nvPr/>
        </p:nvSpPr>
        <p:spPr>
          <a:xfrm>
            <a:off x="3316020" y="4866907"/>
            <a:ext cx="1042517" cy="933650"/>
          </a:xfrm>
          <a:prstGeom prst="rect">
            <a:avLst/>
          </a:prstGeom>
          <a:solidFill>
            <a:srgbClr val="F2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3FCD1677-04F5-14A7-FC34-CCC32B757287}"/>
              </a:ext>
            </a:extLst>
          </p:cNvPr>
          <p:cNvSpPr txBox="1"/>
          <p:nvPr/>
        </p:nvSpPr>
        <p:spPr>
          <a:xfrm>
            <a:off x="3147457" y="58734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EFTERÅR ORANGE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242 G: 140 B: 45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0% M: 54% Y: 87% K: 0%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134B450A-5CC2-66D5-0CEC-5FAE0E9ECB31}"/>
              </a:ext>
            </a:extLst>
          </p:cNvPr>
          <p:cNvSpPr txBox="1"/>
          <p:nvPr/>
        </p:nvSpPr>
        <p:spPr>
          <a:xfrm>
            <a:off x="4437084" y="58734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EFTERÅR RØD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231 G: 55 B: 43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0% M: 89% Y: 85% K: 0%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04326F2-CFCB-5623-8452-5BA6CE626658}"/>
              </a:ext>
            </a:extLst>
          </p:cNvPr>
          <p:cNvSpPr/>
          <p:nvPr/>
        </p:nvSpPr>
        <p:spPr>
          <a:xfrm>
            <a:off x="4583965" y="4877071"/>
            <a:ext cx="1042517" cy="933650"/>
          </a:xfrm>
          <a:prstGeom prst="rect">
            <a:avLst/>
          </a:prstGeom>
          <a:solidFill>
            <a:srgbClr val="E73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E5DF5372-B1AE-8AC6-8884-8AA027D35CD7}"/>
              </a:ext>
            </a:extLst>
          </p:cNvPr>
          <p:cNvSpPr/>
          <p:nvPr/>
        </p:nvSpPr>
        <p:spPr>
          <a:xfrm>
            <a:off x="3336967" y="3214574"/>
            <a:ext cx="1042517" cy="933650"/>
          </a:xfrm>
          <a:prstGeom prst="rect">
            <a:avLst/>
          </a:prstGeom>
          <a:solidFill>
            <a:srgbClr val="7DB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0488DDA1-6151-57D6-A8E1-CF30ABF953C0}"/>
              </a:ext>
            </a:extLst>
          </p:cNvPr>
          <p:cNvSpPr txBox="1"/>
          <p:nvPr/>
        </p:nvSpPr>
        <p:spPr>
          <a:xfrm>
            <a:off x="3186445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PÅSKE LYSEGRØN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125 G: 191 B: 122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56% M: 0% Y: 65% K: 0%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A4623A6A-0B51-BA9D-4776-B56EC50A2042}"/>
              </a:ext>
            </a:extLst>
          </p:cNvPr>
          <p:cNvSpPr txBox="1"/>
          <p:nvPr/>
        </p:nvSpPr>
        <p:spPr>
          <a:xfrm>
            <a:off x="4475342" y="4220059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PÅSKE MØRKEGRØN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70 G: 116 B: 70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75% M:33% Y: 81% K: 20%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3F426A4-3E6F-AF07-9068-4A1AD990347E}"/>
              </a:ext>
            </a:extLst>
          </p:cNvPr>
          <p:cNvSpPr/>
          <p:nvPr/>
        </p:nvSpPr>
        <p:spPr>
          <a:xfrm>
            <a:off x="4623488" y="3214574"/>
            <a:ext cx="1042517" cy="933650"/>
          </a:xfrm>
          <a:prstGeom prst="rect">
            <a:avLst/>
          </a:prstGeom>
          <a:solidFill>
            <a:srgbClr val="467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28158091-3BA3-1002-CB16-EF4FDDD4B32E}"/>
              </a:ext>
            </a:extLst>
          </p:cNvPr>
          <p:cNvSpPr txBox="1"/>
          <p:nvPr/>
        </p:nvSpPr>
        <p:spPr>
          <a:xfrm>
            <a:off x="5724173" y="58734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JUL MØRKERØD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192 G: 31 B: 39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17% M: 98% Y:87% K: 7%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5F04EAF-169A-A7A6-2F3F-AF5C30826070}"/>
              </a:ext>
            </a:extLst>
          </p:cNvPr>
          <p:cNvSpPr/>
          <p:nvPr/>
        </p:nvSpPr>
        <p:spPr>
          <a:xfrm>
            <a:off x="5871054" y="4877071"/>
            <a:ext cx="1042517" cy="933650"/>
          </a:xfrm>
          <a:prstGeom prst="rect">
            <a:avLst/>
          </a:prstGeom>
          <a:solidFill>
            <a:srgbClr val="C0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60847C7C-51EC-50D2-5267-FB7B5C4DC6E0}"/>
              </a:ext>
            </a:extLst>
          </p:cNvPr>
          <p:cNvSpPr txBox="1"/>
          <p:nvPr/>
        </p:nvSpPr>
        <p:spPr>
          <a:xfrm>
            <a:off x="628777" y="5882392"/>
            <a:ext cx="133627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b="1" dirty="0"/>
              <a:t>SOMMER ORANGE</a:t>
            </a:r>
          </a:p>
          <a:p>
            <a:pPr algn="ctr"/>
            <a:r>
              <a:rPr lang="da-DK" sz="700" b="1" dirty="0"/>
              <a:t>RGB</a:t>
            </a:r>
            <a:r>
              <a:rPr lang="da-DK" sz="800" b="1" dirty="0"/>
              <a:t> </a:t>
            </a:r>
          </a:p>
          <a:p>
            <a:pPr algn="ctr"/>
            <a:r>
              <a:rPr lang="da-DK" sz="600" dirty="0"/>
              <a:t>R: 233 G: 92 B: 48</a:t>
            </a:r>
          </a:p>
          <a:p>
            <a:pPr algn="ctr"/>
            <a:r>
              <a:rPr lang="da-DK" sz="700" b="1" dirty="0"/>
              <a:t>CMYK</a:t>
            </a:r>
          </a:p>
          <a:p>
            <a:pPr algn="ctr"/>
            <a:r>
              <a:rPr lang="da-DK" sz="600" dirty="0"/>
              <a:t>C: 1% M: 75% Y: 84% K: 0%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A74A0FF6-3124-9F4D-8142-FD3E799C18CC}"/>
              </a:ext>
            </a:extLst>
          </p:cNvPr>
          <p:cNvSpPr/>
          <p:nvPr/>
        </p:nvSpPr>
        <p:spPr>
          <a:xfrm>
            <a:off x="776923" y="4876907"/>
            <a:ext cx="1042517" cy="933650"/>
          </a:xfrm>
          <a:prstGeom prst="rect">
            <a:avLst/>
          </a:prstGeom>
          <a:solidFill>
            <a:srgbClr val="E95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5713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6C38503F-3726-42D0-816F-6395242B0C53}"/>
              </a:ext>
            </a:extLst>
          </p:cNvPr>
          <p:cNvSpPr/>
          <p:nvPr/>
        </p:nvSpPr>
        <p:spPr>
          <a:xfrm>
            <a:off x="2912211" y="1662875"/>
            <a:ext cx="2291681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Logoer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7235913-C7CC-449A-9D6F-EC659A6A3D98}"/>
              </a:ext>
            </a:extLst>
          </p:cNvPr>
          <p:cNvSpPr/>
          <p:nvPr/>
        </p:nvSpPr>
        <p:spPr>
          <a:xfrm>
            <a:off x="6985661" y="1653504"/>
            <a:ext cx="1452946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56D30A-9B64-47C0-BA3B-6599F529D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7332" y="1940761"/>
            <a:ext cx="781050" cy="8096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B946AB-96DA-455B-BFE7-550A77CD3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9435" y="1940761"/>
            <a:ext cx="781050" cy="8096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908EFE-B4C2-48AC-9DAD-6DF78ACD1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8744" y="1940761"/>
            <a:ext cx="1807599" cy="90001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28D83D47-EB44-4411-9340-7553A5031407}"/>
              </a:ext>
            </a:extLst>
          </p:cNvPr>
          <p:cNvSpPr txBox="1"/>
          <p:nvPr/>
        </p:nvSpPr>
        <p:spPr>
          <a:xfrm>
            <a:off x="6165668" y="3238400"/>
            <a:ext cx="18549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/>
              <a:t>Københavns Kommunes logo skal mindst være 15x15 mm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E581502-35D8-4D95-BE5F-5FDC3768B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725" y="1906414"/>
            <a:ext cx="1817535" cy="9049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2FF1046-584D-6D45-933D-C2A845B0F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F42FC4C3-E45E-E66E-15B2-AF942B2C0636}"/>
              </a:ext>
            </a:extLst>
          </p:cNvPr>
          <p:cNvSpPr txBox="1">
            <a:spLocks/>
          </p:cNvSpPr>
          <p:nvPr/>
        </p:nvSpPr>
        <p:spPr>
          <a:xfrm>
            <a:off x="650332" y="3703561"/>
            <a:ext cx="10752002" cy="4557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Sociale Medier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89F645-47E6-F5E3-8293-EF801570A6B0}"/>
              </a:ext>
            </a:extLst>
          </p:cNvPr>
          <p:cNvSpPr/>
          <p:nvPr/>
        </p:nvSpPr>
        <p:spPr>
          <a:xfrm>
            <a:off x="3476847" y="4444401"/>
            <a:ext cx="2688821" cy="1835487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5" name="Billede 4" descr="Et billede, der indeholder tekst, skilt, udendørs&#10;&#10;Automatisk genereret beskrivelse">
            <a:extLst>
              <a:ext uri="{FF2B5EF4-FFF2-40B4-BE49-F238E27FC236}">
                <a16:creationId xmlns:a16="http://schemas.microsoft.com/office/drawing/2014/main" id="{8235DD95-7D27-52FA-CAD5-904109386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7" y="4617176"/>
            <a:ext cx="2384824" cy="15396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A67FCA-89D7-0C90-2D3C-70AF946C64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73791" y="4643269"/>
            <a:ext cx="2313800" cy="15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B72F8D-01E9-AB70-DECB-E81AB357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5</a:t>
            </a:fld>
            <a:endParaRPr lang="da-DK" noProof="0"/>
          </a:p>
        </p:txBody>
      </p:sp>
      <p:sp>
        <p:nvSpPr>
          <p:cNvPr id="15" name="Pladsholder til slidenummer 6">
            <a:extLst>
              <a:ext uri="{FF2B5EF4-FFF2-40B4-BE49-F238E27FC236}">
                <a16:creationId xmlns:a16="http://schemas.microsoft.com/office/drawing/2014/main" id="{BEC1851A-252F-B3A1-3806-009ECAB69CA0}"/>
              </a:ext>
            </a:extLst>
          </p:cNvPr>
          <p:cNvSpPr txBox="1">
            <a:spLocks/>
          </p:cNvSpPr>
          <p:nvPr/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KBH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54675B2-F4AB-34C0-4F94-643653BB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Skrifttypen: KBH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E54EC686-E0D4-2212-ADDF-27BF140388F1}"/>
              </a:ext>
            </a:extLst>
          </p:cNvPr>
          <p:cNvSpPr txBox="1">
            <a:spLocks/>
          </p:cNvSpPr>
          <p:nvPr/>
        </p:nvSpPr>
        <p:spPr>
          <a:xfrm>
            <a:off x="719998" y="2231215"/>
            <a:ext cx="10752002" cy="39458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dirty="0"/>
              <a:t>Skrifttypen kan downloades på </a:t>
            </a:r>
            <a:r>
              <a:rPr lang="da-DK" dirty="0" err="1"/>
              <a:t>KK’s</a:t>
            </a:r>
            <a:r>
              <a:rPr lang="da-DK" dirty="0"/>
              <a:t> hjemmeside via følgende link: </a:t>
            </a:r>
            <a:r>
              <a:rPr lang="da-DK" dirty="0">
                <a:hlinkClick r:id="rId3"/>
              </a:rPr>
              <a:t>https://design.kk.dk/download</a:t>
            </a:r>
            <a:r>
              <a:rPr lang="da-DK" dirty="0"/>
              <a:t> </a:t>
            </a:r>
          </a:p>
          <a:p>
            <a:r>
              <a:rPr lang="da-DK" dirty="0"/>
              <a:t>Den enkelte skrifttype kan herefter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   åbnes og installeres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D21AE65E-1EC7-CEE0-71DE-5A8143BE8241}"/>
              </a:ext>
            </a:extLst>
          </p:cNvPr>
          <p:cNvGrpSpPr/>
          <p:nvPr/>
        </p:nvGrpSpPr>
        <p:grpSpPr>
          <a:xfrm>
            <a:off x="897212" y="4074717"/>
            <a:ext cx="3056737" cy="1749650"/>
            <a:chOff x="-43300" y="1584298"/>
            <a:chExt cx="3067825" cy="1595309"/>
          </a:xfrm>
        </p:grpSpPr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D9D0A97-9FA0-FA3D-F4CF-AF49CF7013CC}"/>
                </a:ext>
              </a:extLst>
            </p:cNvPr>
            <p:cNvSpPr txBox="1"/>
            <p:nvPr/>
          </p:nvSpPr>
          <p:spPr>
            <a:xfrm>
              <a:off x="234202" y="1779891"/>
              <a:ext cx="2702008" cy="1192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Vigtigt! </a:t>
              </a:r>
            </a:p>
            <a:p>
              <a:endParaRPr lang="da-DK" sz="500" dirty="0"/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Skrifttypen KBH tilhører Københavns Kommune og må udelukkende bruges af </a:t>
              </a:r>
              <a:r>
                <a:rPr lang="da-DK" sz="1200" dirty="0">
                  <a:solidFill>
                    <a:srgbClr val="000C2E"/>
                  </a:solidFill>
                  <a:latin typeface="KBH Tekst" panose="00000500000000000000" pitchFamily="2" charset="0"/>
                </a:rPr>
                <a:t>værter</a:t>
              </a:r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som kommunikerer på vegne af kommunen.</a:t>
              </a:r>
              <a:endParaRPr lang="da-DK" sz="1200" dirty="0"/>
            </a:p>
          </p:txBody>
        </p:sp>
        <p:sp>
          <p:nvSpPr>
            <p:cNvPr id="20" name="Rektangel: afrundede hjørner 19">
              <a:extLst>
                <a:ext uri="{FF2B5EF4-FFF2-40B4-BE49-F238E27FC236}">
                  <a16:creationId xmlns:a16="http://schemas.microsoft.com/office/drawing/2014/main" id="{B6B52A8F-982B-99BB-9AE7-6734FC36654B}"/>
                </a:ext>
              </a:extLst>
            </p:cNvPr>
            <p:cNvSpPr/>
            <p:nvPr/>
          </p:nvSpPr>
          <p:spPr>
            <a:xfrm>
              <a:off x="-43300" y="1584298"/>
              <a:ext cx="3067825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/>
            </a:p>
          </p:txBody>
        </p:sp>
      </p:grpSp>
      <p:pic>
        <p:nvPicPr>
          <p:cNvPr id="21" name="Billede 20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99DBD552-8586-0636-7373-17565CA5F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2" y="3105858"/>
            <a:ext cx="5015947" cy="2751544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B366E3CC-10DB-44E8-01D1-CFD00863B69A}"/>
              </a:ext>
            </a:extLst>
          </p:cNvPr>
          <p:cNvSpPr/>
          <p:nvPr/>
        </p:nvSpPr>
        <p:spPr>
          <a:xfrm>
            <a:off x="5837297" y="3212188"/>
            <a:ext cx="619106" cy="61910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E7B0EB2-62A4-EAB1-3906-086596775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fotos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7"/>
            <a:ext cx="10752002" cy="417372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På </a:t>
            </a:r>
            <a:r>
              <a:rPr lang="da-DK" dirty="0" err="1"/>
              <a:t>FerieCamp</a:t>
            </a:r>
            <a:r>
              <a:rPr lang="da-DK" dirty="0"/>
              <a:t> har vi et fotobibliotek, som I er velkommen til at gøre brug af *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Hvis I bruger jeres egne fotos, skal I huske at have samtykkeerklæringer på </a:t>
            </a:r>
            <a:r>
              <a:rPr lang="da-DK" b="1" dirty="0">
                <a:latin typeface="+mj-lt"/>
              </a:rPr>
              <a:t>ALLE</a:t>
            </a:r>
            <a:r>
              <a:rPr lang="da-DK" dirty="0"/>
              <a:t> de personer, der kan genkendes på billederne**</a:t>
            </a:r>
          </a:p>
          <a:p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* Kontakt Søren Soll-Johanning </a:t>
            </a:r>
            <a:r>
              <a:rPr lang="da-DK" sz="1400" u="sng" dirty="0">
                <a:hlinkClick r:id="rId3"/>
              </a:rPr>
              <a:t>A560@kk.dk</a:t>
            </a:r>
            <a:r>
              <a:rPr lang="da-DK" sz="1400" dirty="0"/>
              <a:t> eller Amalie Vognsen </a:t>
            </a:r>
            <a:r>
              <a:rPr lang="da-DK" sz="1400" dirty="0">
                <a:hlinkClick r:id="rId4"/>
              </a:rPr>
              <a:t>CX07@kk.dk</a:t>
            </a:r>
            <a:r>
              <a:rPr lang="da-DK" sz="1400" dirty="0"/>
              <a:t> hvis I ønsker at få tilsendt billeder.</a:t>
            </a:r>
          </a:p>
          <a:p>
            <a:pPr marL="0" indent="0">
              <a:buNone/>
            </a:pPr>
            <a:r>
              <a:rPr lang="da-DK" sz="1400" dirty="0"/>
              <a:t>Kom gerne med ønsker til motivet, så vi kan sende jer relevante eksempler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** I kan læse guiden om samtykkeerklæring via dette link </a:t>
            </a:r>
            <a:r>
              <a:rPr lang="da-DK" sz="1400" dirty="0">
                <a:hlinkClick r:id="rId5"/>
              </a:rPr>
              <a:t>https://medarbejder.kk.dk/artikel/fotopolitik-koebenhavns-kommune</a:t>
            </a:r>
            <a:r>
              <a:rPr lang="da-DK" sz="1400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29044-7DBD-A5FB-B74E-97BBF0D09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249F72BB-FC09-61E9-CCCB-AA1D86E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 dirty="0"/>
              <a:t>Brug for hjælp?</a:t>
            </a:r>
            <a:br>
              <a:rPr lang="da-DK" sz="9600" dirty="0"/>
            </a:b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- </a:t>
            </a:r>
            <a:r>
              <a:rPr lang="da-DK" sz="2000" b="0" dirty="0">
                <a:latin typeface="+mn-lt"/>
              </a:rPr>
              <a:t>Kontakt </a:t>
            </a:r>
            <a:r>
              <a:rPr lang="da-DK" sz="2000" b="0" dirty="0" err="1">
                <a:latin typeface="+mn-lt"/>
              </a:rPr>
              <a:t>FerieCamp</a:t>
            </a:r>
            <a:r>
              <a:rPr lang="da-DK" sz="2000" b="0" dirty="0">
                <a:latin typeface="+mn-lt"/>
              </a:rPr>
              <a:t> sekretariatet </a:t>
            </a:r>
            <a:r>
              <a:rPr lang="da-DK" sz="2000" b="0">
                <a:latin typeface="+mn-lt"/>
              </a:rPr>
              <a:t>på + 45 20 33 75 20</a:t>
            </a:r>
            <a:br>
              <a:rPr lang="da-DK" sz="3200" dirty="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3.xml><?xml version="1.0" encoding="utf-8"?>
<ds:datastoreItem xmlns:ds="http://schemas.openxmlformats.org/officeDocument/2006/customXml" ds:itemID="{F5296619-BE46-41B7-A178-EB33B5401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8878</TotalTime>
  <Words>569</Words>
  <Application>Microsoft Office PowerPoint</Application>
  <PresentationFormat>Widescreen</PresentationFormat>
  <Paragraphs>98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KBH Tekst</vt:lpstr>
      <vt:lpstr>KBH Black</vt:lpstr>
      <vt:lpstr>Arial</vt:lpstr>
      <vt:lpstr>KBH</vt:lpstr>
      <vt:lpstr>KBH Medium</vt:lpstr>
      <vt:lpstr>Blank</vt:lpstr>
      <vt:lpstr>UK Blank</vt:lpstr>
      <vt:lpstr>PowerPoint-præsentation</vt:lpstr>
      <vt:lpstr>Brug af FerieCamps grafiske materiale</vt:lpstr>
      <vt:lpstr>Farver</vt:lpstr>
      <vt:lpstr>Logoer</vt:lpstr>
      <vt:lpstr>Skrifttypen: KBH</vt:lpstr>
      <vt:lpstr>Brug af fotos</vt:lpstr>
      <vt:lpstr>Brug for hjælp?  - Kontakt FerieCamp sekretariatet på + 45 20 33 75 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Josefine Sacha Johansen</cp:lastModifiedBy>
  <cp:revision>7</cp:revision>
  <dcterms:created xsi:type="dcterms:W3CDTF">2020-11-18T09:13:38Z</dcterms:created>
  <dcterms:modified xsi:type="dcterms:W3CDTF">2026-02-25T11:55:28Z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